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92" r:id="rId5"/>
    <p:sldId id="293" r:id="rId6"/>
    <p:sldId id="363" r:id="rId7"/>
    <p:sldId id="362" r:id="rId8"/>
    <p:sldId id="326" r:id="rId9"/>
    <p:sldId id="364" r:id="rId10"/>
    <p:sldId id="365" r:id="rId11"/>
    <p:sldId id="402" r:id="rId12"/>
    <p:sldId id="327" r:id="rId13"/>
    <p:sldId id="403" r:id="rId14"/>
    <p:sldId id="404" r:id="rId15"/>
    <p:sldId id="436" r:id="rId16"/>
    <p:sldId id="405" r:id="rId17"/>
    <p:sldId id="406" r:id="rId18"/>
    <p:sldId id="431" r:id="rId19"/>
    <p:sldId id="328" r:id="rId20"/>
    <p:sldId id="408" r:id="rId21"/>
    <p:sldId id="407" r:id="rId22"/>
    <p:sldId id="434" r:id="rId23"/>
    <p:sldId id="415" r:id="rId24"/>
    <p:sldId id="435" r:id="rId25"/>
    <p:sldId id="414" r:id="rId26"/>
    <p:sldId id="409" r:id="rId27"/>
    <p:sldId id="433" r:id="rId28"/>
    <p:sldId id="411" r:id="rId29"/>
    <p:sldId id="412" r:id="rId30"/>
    <p:sldId id="432" r:id="rId31"/>
    <p:sldId id="410" r:id="rId32"/>
    <p:sldId id="329" r:id="rId33"/>
    <p:sldId id="416" r:id="rId34"/>
    <p:sldId id="417" r:id="rId35"/>
    <p:sldId id="418" r:id="rId36"/>
    <p:sldId id="419" r:id="rId37"/>
    <p:sldId id="420" r:id="rId38"/>
    <p:sldId id="421" r:id="rId39"/>
    <p:sldId id="422" r:id="rId40"/>
    <p:sldId id="423" r:id="rId41"/>
    <p:sldId id="298" r:id="rId4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4343400" y="1158093"/>
            <a:ext cx="457200" cy="593986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75656" y="2139980"/>
            <a:ext cx="619268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000" b="1" dirty="0">
                <a:latin typeface="Segoe UI" panose="020B0502040204020203" pitchFamily="34" charset="0"/>
                <a:ea typeface="微软雅黑" panose="020B0503020204020204" pitchFamily="34" charset="-122"/>
                <a:sym typeface="+mn-ea"/>
              </a:rPr>
              <a:t>需求变更管理</a:t>
            </a:r>
            <a:r>
              <a:rPr lang="zh-CN" altLang="en-US" sz="4000" b="1" dirty="0">
                <a:latin typeface="Segoe UI" panose="020B0502040204020203" pitchFamily="34" charset="0"/>
                <a:ea typeface="微软雅黑" panose="020B0503020204020204" pitchFamily="34" charset="-122"/>
                <a:sym typeface="+mn-ea"/>
              </a:rPr>
              <a:t>评审</a:t>
            </a:r>
            <a:endParaRPr lang="zh-CN" altLang="en-US" sz="4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3617595" y="3004185"/>
            <a:ext cx="19081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G05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538605" cy="138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需求录入</a:t>
            </a:r>
            <a:endParaRPr 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需求追踪矩阵</a:t>
            </a:r>
            <a:endParaRPr 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CCB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章程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CCB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成员及构成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402455" y="1929765"/>
            <a:ext cx="18434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需求管理</a:t>
            </a:r>
            <a:endParaRPr lang="zh-CN" altLang="en-US" sz="2800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47720" y="1649730"/>
            <a:ext cx="105473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en-US" altLang="zh-CN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需求录入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975" y="195580"/>
            <a:ext cx="6446520" cy="26231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75740"/>
            <a:ext cx="7506970" cy="3667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26263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需求追踪矩阵（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部分内容）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915670"/>
            <a:ext cx="7769225" cy="41192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26263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需求追踪矩阵（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部分内容）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347470"/>
            <a:ext cx="8770620" cy="33248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章程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267335"/>
            <a:ext cx="7069455" cy="4819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成员及构成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15695" y="869950"/>
          <a:ext cx="7322820" cy="4114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185"/>
                <a:gridCol w="1523365"/>
                <a:gridCol w="1777365"/>
                <a:gridCol w="2922905"/>
              </a:tblGrid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负责人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描述和职责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78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CCB主席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陈幼安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变更控制委员会主席，如果变更控制委员会未能达成一致，主席通常有最终决定权，针对每个变更请求确定评估人和修改人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youanchen@harmonycloud.cn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38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CCB成员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邢海粟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变更控制委员会针对具体项目决定是批准还是驳回提出的变更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手机号码：住址：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明德1-412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CCB成员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倪天伦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变更控制委员会针对具体项目决定是批准还是驳回提出的变更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31801306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@stu.zucc.edu.cn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CCB成员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陈炜舜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变更控制委员会针对具体项目决定是批准还是驳回提出的变更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weishunchen@harmonycloud.cn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2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评估者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陈正祎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受CCB主席要求负责完成变更影响分析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微信：czy_qifei</a:t>
                      </a:r>
                      <a:endParaRPr 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邮箱：31801342@stu.zucc.edu.cn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32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SRA2021-G05全体成员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针对批准的变更需求，负责完成产品修改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详见SRA2021-G05-项目计划中干系人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徐老师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提交新变更需求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暂无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8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企业助教陈幼安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提交新变更需求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youanchen@harmonycloud.cn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企业助教陈炜舜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提交新变更需求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weishunchen@harmonycloud.cn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8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请求接受者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朱涵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最初接收到变更申请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微信：cmzh_11280047</a:t>
                      </a:r>
                      <a:endParaRPr 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邮箱：31801344@stu.zucc.edu.cn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SRA2021-G05全体成员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验证变更是否已经正确实现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详见SRA2021-G05-项目计划中干系人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章程过程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批准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290" y="315595"/>
            <a:ext cx="4220845" cy="4599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069975"/>
            <a:ext cx="4584065" cy="30918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954530" cy="1706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变更控制与管理过程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变更控制流程说明</a:t>
            </a:r>
            <a:endParaRPr 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需求变更申请报告</a:t>
            </a:r>
            <a:endParaRPr 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相关文件修改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需求变更影响分析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493260" y="1923415"/>
            <a:ext cx="21145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需求变更</a:t>
            </a:r>
            <a:endParaRPr lang="zh-CN" altLang="en-US" sz="2800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198495" y="1664335"/>
            <a:ext cx="179832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en-US" altLang="zh-CN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变更控制与管理过程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735" y="699770"/>
            <a:ext cx="6360160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矩形 37"/>
          <p:cNvSpPr/>
          <p:nvPr/>
        </p:nvSpPr>
        <p:spPr>
          <a:xfrm>
            <a:off x="755950" y="1491884"/>
            <a:ext cx="1097280" cy="1337945"/>
          </a:xfrm>
          <a:prstGeom prst="rect">
            <a:avLst/>
          </a:prstGeom>
        </p:spPr>
        <p:txBody>
          <a:bodyPr wrap="none">
            <a:sp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评估阶段</a:t>
            </a:r>
            <a:endParaRPr lang="zh-CN" altLang="en-US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确认阶段</a:t>
            </a:r>
            <a:endParaRPr lang="zh-CN" altLang="en-US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变更</a:t>
            </a:r>
            <a:r>
              <a:rPr lang="zh-CN" altLang="en-US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阶段</a:t>
            </a:r>
            <a:endParaRPr lang="zh-CN" altLang="en-US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变更控制流程说明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1308100" y="1833245"/>
            <a:ext cx="6527800" cy="133794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800" dirty="0">
                <a:ln w="6350">
                  <a:noFill/>
                </a:ln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控制需求变化引起的开发、测试与需求不一致的情况，约束需求分析的完整性。决定需求是否更改。保证每一次的需求变更都能有相关的记录。</a:t>
            </a:r>
            <a:endParaRPr lang="zh-CN" altLang="en-US" sz="1800" dirty="0">
              <a:ln w="6350">
                <a:noFill/>
              </a:ln>
              <a:solidFill>
                <a:schemeClr val="tx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294112" y="1125349"/>
            <a:ext cx="2555776" cy="4742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832860" y="313244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2514" y="2571750"/>
            <a:ext cx="1512570" cy="2160905"/>
            <a:chOff x="522514" y="3027330"/>
            <a:chExt cx="1512570" cy="1641601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70" cy="1641601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Freeform 9"/>
          <p:cNvSpPr>
            <a:spLocks noEditPoints="1"/>
          </p:cNvSpPr>
          <p:nvPr/>
        </p:nvSpPr>
        <p:spPr bwMode="auto">
          <a:xfrm>
            <a:off x="7681431" y="2080217"/>
            <a:ext cx="380484" cy="247914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10"/>
          <p:cNvSpPr>
            <a:spLocks noEditPoints="1"/>
          </p:cNvSpPr>
          <p:nvPr/>
        </p:nvSpPr>
        <p:spPr bwMode="auto">
          <a:xfrm>
            <a:off x="2800042" y="2062748"/>
            <a:ext cx="286864" cy="287612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1"/>
          <p:cNvSpPr>
            <a:spLocks noEditPoints="1"/>
          </p:cNvSpPr>
          <p:nvPr/>
        </p:nvSpPr>
        <p:spPr bwMode="auto">
          <a:xfrm>
            <a:off x="6084764" y="2046842"/>
            <a:ext cx="246418" cy="313076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4464895" y="2050257"/>
            <a:ext cx="214210" cy="30783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13"/>
          <p:cNvSpPr>
            <a:spLocks noEditPoints="1"/>
          </p:cNvSpPr>
          <p:nvPr/>
        </p:nvSpPr>
        <p:spPr bwMode="auto">
          <a:xfrm>
            <a:off x="1100223" y="2059245"/>
            <a:ext cx="349030" cy="28985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2167164" y="2571750"/>
            <a:ext cx="1512570" cy="2193925"/>
            <a:chOff x="522514" y="3027330"/>
            <a:chExt cx="1512570" cy="1666686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70" cy="1666686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3818164" y="2571750"/>
            <a:ext cx="1512570" cy="2193925"/>
            <a:chOff x="522514" y="3027330"/>
            <a:chExt cx="1512570" cy="1666686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70" cy="1666686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5475514" y="2571750"/>
            <a:ext cx="1512570" cy="2160270"/>
            <a:chOff x="522514" y="3027330"/>
            <a:chExt cx="1512570" cy="1641119"/>
          </a:xfrm>
        </p:grpSpPr>
        <p:sp>
          <p:nvSpPr>
            <p:cNvPr id="81" name="矩形 80"/>
            <p:cNvSpPr/>
            <p:nvPr/>
          </p:nvSpPr>
          <p:spPr>
            <a:xfrm>
              <a:off x="522514" y="3027330"/>
              <a:ext cx="1512570" cy="164111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7120164" y="2571750"/>
            <a:ext cx="1512570" cy="2160270"/>
            <a:chOff x="522514" y="3027330"/>
            <a:chExt cx="1512570" cy="1641119"/>
          </a:xfrm>
        </p:grpSpPr>
        <p:sp>
          <p:nvSpPr>
            <p:cNvPr id="84" name="矩形 83"/>
            <p:cNvSpPr/>
            <p:nvPr/>
          </p:nvSpPr>
          <p:spPr>
            <a:xfrm>
              <a:off x="522514" y="3027330"/>
              <a:ext cx="1512570" cy="164111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矩形 61"/>
          <p:cNvSpPr/>
          <p:nvPr/>
        </p:nvSpPr>
        <p:spPr>
          <a:xfrm>
            <a:off x="565147" y="3073689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会议记录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内部评审记录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023359" y="266728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需求管理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70665" y="266728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97527" y="2667289"/>
            <a:ext cx="11381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阶段会议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335518" y="266728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其他相关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682824" y="266728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需求变更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25672" y="3073689"/>
            <a:ext cx="1402080" cy="119888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配置管理工具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配置管理记录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文档更新记录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09679" y="3076229"/>
            <a:ext cx="1536065" cy="156845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需求录入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需求追踪矩阵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CCB</a:t>
            </a: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章程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CCB</a:t>
            </a: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成员及构成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3846" y="3076229"/>
            <a:ext cx="1605280" cy="138366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变更影响范围</a:t>
            </a:r>
            <a:endParaRPr 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变更控制管理过程</a:t>
            </a:r>
            <a:endParaRPr 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变更控制流程说明</a:t>
            </a:r>
            <a:endParaRPr lang="zh-CN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相关文件修改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616" y="3076229"/>
            <a:ext cx="995680" cy="156845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团队建设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小组分工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绩效评定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参考资料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</a:t>
            </a: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843280"/>
            <a:ext cx="2951480" cy="4197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843280"/>
            <a:ext cx="421386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3802" r="4673"/>
          <a:stretch>
            <a:fillRect/>
          </a:stretch>
        </p:blipFill>
        <p:spPr>
          <a:xfrm>
            <a:off x="1315720" y="915670"/>
            <a:ext cx="3270885" cy="2118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0" y="3075940"/>
            <a:ext cx="3208020" cy="1897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30" y="84455"/>
            <a:ext cx="3406140" cy="2354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070" y="2499995"/>
            <a:ext cx="3299460" cy="26060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180" y="123190"/>
            <a:ext cx="3082925" cy="4964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30" y="123190"/>
            <a:ext cx="3102610" cy="4964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" y="869950"/>
            <a:ext cx="2672080" cy="41649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</a:t>
            </a: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380" y="52070"/>
            <a:ext cx="3507740" cy="51320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15670"/>
            <a:ext cx="2552700" cy="4126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20" y="555625"/>
            <a:ext cx="2797810" cy="45523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74015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项目计划变更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6170" y="2211705"/>
            <a:ext cx="4126865" cy="2880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535" y="123825"/>
            <a:ext cx="4139565" cy="1963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2087245"/>
            <a:ext cx="4335780" cy="301434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416225" y="915939"/>
            <a:ext cx="3292475" cy="922020"/>
          </a:xfrm>
          <a:prstGeom prst="rect">
            <a:avLst/>
          </a:prstGeom>
        </p:spPr>
        <p:txBody>
          <a:bodyPr wrap="none">
            <a:sp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需求变更工作量评估为</a:t>
            </a:r>
            <a:r>
              <a:rPr lang="en-US" altLang="zh-CN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21.5</a:t>
            </a:r>
            <a:r>
              <a:rPr lang="zh-CN" altLang="en-US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时，</a:t>
            </a:r>
            <a:endParaRPr lang="zh-CN" altLang="en-US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变更影响进度</a:t>
            </a:r>
            <a:r>
              <a:rPr lang="en-US" altLang="zh-CN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</a:t>
            </a:r>
            <a:endParaRPr lang="en-US" altLang="zh-CN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左弧形箭头 5"/>
          <p:cNvSpPr/>
          <p:nvPr/>
        </p:nvSpPr>
        <p:spPr>
          <a:xfrm>
            <a:off x="4533900" y="1707515"/>
            <a:ext cx="381635" cy="863600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699770"/>
            <a:ext cx="3495675" cy="41363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2329180"/>
            <a:ext cx="2626995" cy="2755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763905"/>
            <a:ext cx="6332220" cy="1386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10" y="2272030"/>
            <a:ext cx="2524760" cy="2812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315" y="2361565"/>
            <a:ext cx="3002915" cy="27228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40805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843280"/>
            <a:ext cx="2804795" cy="3933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843280"/>
            <a:ext cx="3681730" cy="39484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42995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用户内容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843280"/>
            <a:ext cx="3300095" cy="4146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380" y="252730"/>
            <a:ext cx="2821305" cy="4737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用户优先级打分表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628015"/>
            <a:ext cx="2860675" cy="4382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28015"/>
            <a:ext cx="3963035" cy="4399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42113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会议记录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内部评审记录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05860" y="1849755"/>
            <a:ext cx="24187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阶段会议</a:t>
            </a:r>
            <a:endParaRPr lang="zh-CN" altLang="en-US" sz="2800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15285" y="1649730"/>
            <a:ext cx="125666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en-US" altLang="zh-CN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065530" cy="138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团队建设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小组分工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绩效评定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参考资料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432935" y="1929765"/>
            <a:ext cx="17818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其他相关</a:t>
            </a:r>
            <a:endParaRPr lang="zh-CN" altLang="en-US" sz="2800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203575" y="1649730"/>
            <a:ext cx="122936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en-US" altLang="zh-CN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地锅鸡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131570"/>
            <a:ext cx="7059930" cy="32613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64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915670"/>
            <a:ext cx="708660" cy="708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6434" name="文本框 2"/>
          <p:cNvSpPr txBox="1"/>
          <p:nvPr/>
        </p:nvSpPr>
        <p:spPr>
          <a:xfrm>
            <a:off x="1955800" y="316230"/>
            <a:ext cx="11150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邢海粟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435" name="文本框 3"/>
          <p:cNvSpPr txBox="1"/>
          <p:nvPr/>
        </p:nvSpPr>
        <p:spPr>
          <a:xfrm>
            <a:off x="1955800" y="615950"/>
            <a:ext cx="5582285" cy="4799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小小组长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协调小组成员矛盾，团结一致向前冲；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）负责该阶段PPT审核以及后续更新；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）负责周常会议的召开，负责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会议，负责组内评审的组织；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）负责沟通助教、确认用户需求，负责需求管理工具；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负责分配下一阶段的任务；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SRA2021-G05-CCB章程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的审核以及部分修改；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SRA2021-G05-CCB邀请函的编写与审核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）负责该阶段文档内容的批准与审核；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原型任务：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低保真商家端的原型绘制；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高保真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的补充原型绘制；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457" name="文本框 3"/>
          <p:cNvSpPr txBox="1"/>
          <p:nvPr/>
        </p:nvSpPr>
        <p:spPr>
          <a:xfrm>
            <a:off x="1955800" y="615950"/>
            <a:ext cx="649795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团队核心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负责该阶段PPT制作以及后续更新；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负责该阶段团建活动的组织与开展；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负责项目进度监控，与其他组员进行沟通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文档任务：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SRA2021-G05-CCB章程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的编写以及部分修改；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用户优先级打分表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的更新；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SRA2021-G05-软件需求规格说明(SRS)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的更新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7458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1059815"/>
            <a:ext cx="756920" cy="756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7459" name="文本框 2"/>
          <p:cNvSpPr txBox="1"/>
          <p:nvPr/>
        </p:nvSpPr>
        <p:spPr>
          <a:xfrm>
            <a:off x="1935163" y="279400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505" name="文本框 3"/>
          <p:cNvSpPr txBox="1"/>
          <p:nvPr/>
        </p:nvSpPr>
        <p:spPr>
          <a:xfrm>
            <a:off x="1619885" y="636270"/>
            <a:ext cx="6007100" cy="3692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团队灵魂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作为项目进度管理员，负责项目进度管理；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）作为会议记录员，负责会议记录（周常会议、组内评审会议、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会议）；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会议记录的编写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原型任务：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纸模型客户端的原型修改绘制；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低保真客户端的原型修改绘制；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低保真管理员端的原型修改绘制；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高保真客户端模块的补充原型绘制；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950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" y="920115"/>
            <a:ext cx="763905" cy="763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9507" name="文本框 2"/>
          <p:cNvSpPr txBox="1"/>
          <p:nvPr/>
        </p:nvSpPr>
        <p:spPr>
          <a:xfrm>
            <a:off x="1619885" y="267970"/>
            <a:ext cx="115443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陈正祎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8481" name="文本框 3"/>
          <p:cNvSpPr txBox="1"/>
          <p:nvPr/>
        </p:nvSpPr>
        <p:spPr>
          <a:xfrm>
            <a:off x="1802765" y="636270"/>
            <a:ext cx="559435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建队基石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为团建活动提供举办思路，凝聚人心；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SRA2021-G05-需求变更影响报告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部分修改；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SRA2021-G05-CCB章程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部分修改；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原型任务：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低保真团长端的原型修改绘制；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高保真团长模块的补充原型绘制；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高保真订单模块的补充原型绘制；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848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915670"/>
            <a:ext cx="753745" cy="753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483" name="文本框 2"/>
          <p:cNvSpPr txBox="1"/>
          <p:nvPr/>
        </p:nvSpPr>
        <p:spPr>
          <a:xfrm>
            <a:off x="1765300" y="267970"/>
            <a:ext cx="12299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章拾瑜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0529" name="文本框 3"/>
          <p:cNvSpPr txBox="1"/>
          <p:nvPr/>
        </p:nvSpPr>
        <p:spPr>
          <a:xfrm>
            <a:off x="1764030" y="636270"/>
            <a:ext cx="5732780" cy="31381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团队核心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作为项目配置管理员，负责项目配置管理；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）建立配置管理仓库，并解决小组成员的配置管理问题；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SRA2021-G05-需求变更影响报告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的补充以及部分修改；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原型任务：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纸模型客户端的原型修改绘制；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低保真客户端的原型修改绘制；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5053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869950"/>
            <a:ext cx="729615" cy="728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0531" name="文本框 2"/>
          <p:cNvSpPr txBox="1"/>
          <p:nvPr/>
        </p:nvSpPr>
        <p:spPr>
          <a:xfrm>
            <a:off x="1764030" y="267970"/>
            <a:ext cx="9245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黄德煜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绩效评定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0185" y="1223010"/>
          <a:ext cx="8820785" cy="278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20"/>
                <a:gridCol w="488950"/>
                <a:gridCol w="491490"/>
                <a:gridCol w="489585"/>
                <a:gridCol w="548005"/>
                <a:gridCol w="489585"/>
                <a:gridCol w="547370"/>
                <a:gridCol w="657860"/>
                <a:gridCol w="208280"/>
                <a:gridCol w="488950"/>
                <a:gridCol w="490220"/>
                <a:gridCol w="488950"/>
                <a:gridCol w="491490"/>
                <a:gridCol w="490220"/>
                <a:gridCol w="650240"/>
                <a:gridCol w="648335"/>
                <a:gridCol w="259715"/>
                <a:gridCol w="401320"/>
              </a:tblGrid>
              <a:tr h="817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小组成员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工作任务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工作质量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工作技能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工作态度与责任感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协调性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纪律性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工作总分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自评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他评1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他评2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他评3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他评4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组长评价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评价总分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总分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7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邢海粟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7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章拾瑜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95.4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93.7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黄德煜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95.8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93.4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5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朱涵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94.6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93.3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陈正祎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95.4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94.2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8241" name="矩形 4"/>
          <p:cNvSpPr/>
          <p:nvPr/>
        </p:nvSpPr>
        <p:spPr>
          <a:xfrm>
            <a:off x="323850" y="843915"/>
            <a:ext cx="7630160" cy="429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[1]《软件工程原书第八版》 机械工业出版社 RogerS.Pressman Bruce R.Maxim著 2017年1月第1版 第294545号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[2]《软件需求》 清华大学出版社 Karl Wiegers, Joy Beatty著 李忠利 李淳 霍金健 孔晨辉 译 2016年3月第3版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[3]SRA2021-G05-测试用例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</a:t>
            </a: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4</a:t>
            </a: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]SRA2021-G05-需求优先级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</a:t>
            </a: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5</a:t>
            </a: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]SRA2021-G05-需求冲突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[6]SRA2021-G05-数据字典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[7]SRA2021-G05-用户群分类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[8]SRA2021-G05-用例描述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[9]SRA2021-G05-愿景与范围文档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[10]SRA2021-G05-用户手册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[11]SRA2021-G05-软件需求规格说明(SRS)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4343400" y="1158093"/>
            <a:ext cx="457200" cy="593986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75656" y="2088545"/>
            <a:ext cx="619268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ok,thx</a:t>
            </a:r>
            <a:endParaRPr lang="en-US" altLang="zh-CN" sz="4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286000" y="3076198"/>
            <a:ext cx="4573568" cy="52196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Q&amp;A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3955349" y="3652019"/>
            <a:ext cx="123444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G05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内部评审记录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265" y="195580"/>
            <a:ext cx="3587115" cy="4773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阶段会议记录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95580"/>
            <a:ext cx="347345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421130" cy="106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配置管理工具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配置管理记录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文档更新记录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72000" y="1929765"/>
            <a:ext cx="18624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配置管理</a:t>
            </a:r>
            <a:endParaRPr lang="zh-CN" altLang="en-US" sz="2800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07410" y="1649730"/>
            <a:ext cx="116459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en-US" altLang="zh-CN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310" y="794385"/>
            <a:ext cx="7209790" cy="42538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配置管理记录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20" y="267335"/>
            <a:ext cx="2719070" cy="474726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416225" y="1491884"/>
            <a:ext cx="2289810" cy="506730"/>
          </a:xfrm>
          <a:prstGeom prst="rect">
            <a:avLst/>
          </a:prstGeom>
        </p:spPr>
        <p:txBody>
          <a:bodyPr wrap="none">
            <a:sp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更新频率保持在</a:t>
            </a:r>
            <a:r>
              <a:rPr lang="en-US" altLang="zh-CN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1d-2d</a:t>
            </a:r>
            <a:endParaRPr lang="en-US" altLang="zh-CN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278130"/>
            <a:ext cx="2908300" cy="3788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文档更新记录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51435"/>
            <a:ext cx="3009265" cy="49936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df6123ee-931a-4103-bfd9-415c21a63827}"/>
  <p:tag name="TABLE_ENDDRAG_ORIGIN_RECT" val="576*321"/>
  <p:tag name="TABLE_ENDDRAG_RECT" val="105*72*576*321"/>
</p:tagLst>
</file>

<file path=ppt/tags/tag2.xml><?xml version="1.0" encoding="utf-8"?>
<p:tagLst xmlns:p="http://schemas.openxmlformats.org/presentationml/2006/main">
  <p:tag name="KSO_WM_UNIT_TABLE_BEAUTIFY" val="smartTable{1078d20b-fd64-4fc6-a23f-0950e1ffbda0}"/>
  <p:tag name="TABLE_ENDDRAG_ORIGIN_RECT" val="694*219"/>
  <p:tag name="TABLE_ENDDRAG_RECT" val="16*96*694*219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2868</Words>
  <Application>WPS 演示</Application>
  <PresentationFormat>全屏显示(16:9)</PresentationFormat>
  <Paragraphs>541</Paragraphs>
  <Slides>39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宋体</vt:lpstr>
      <vt:lpstr>Wingdings</vt:lpstr>
      <vt:lpstr>Segoe UI</vt:lpstr>
      <vt:lpstr>微软雅黑</vt:lpstr>
      <vt:lpstr>Impact</vt:lpstr>
      <vt:lpstr>Calibri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dc:description>PPTS</dc:description>
  <dc:subject>PPTS</dc:subject>
  <cp:category>锐旗设计；https://9ppt.taobao.com</cp:category>
  <cp:lastModifiedBy>26923</cp:lastModifiedBy>
  <cp:revision>73</cp:revision>
  <dcterms:created xsi:type="dcterms:W3CDTF">2016-04-09T09:29:00Z</dcterms:created>
  <dcterms:modified xsi:type="dcterms:W3CDTF">2021-06-22T06:45:48Z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48B5E5147FD549BCB54D6AE5C49EF96F</vt:lpwstr>
  </property>
</Properties>
</file>